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56" r:id="rId5"/>
    <p:sldId id="257" r:id="rId6"/>
    <p:sldId id="260" r:id="rId7"/>
    <p:sldId id="259" r:id="rId8"/>
    <p:sldId id="262" r:id="rId9"/>
    <p:sldId id="263" r:id="rId10"/>
    <p:sldId id="269" r:id="rId11"/>
    <p:sldId id="270" r:id="rId12"/>
    <p:sldId id="265" r:id="rId13"/>
    <p:sldId id="264" r:id="rId14"/>
    <p:sldId id="27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8F9789-DF3E-4208-8C5E-C5633BDA4A50}" v="1" dt="2020-07-24T10:14:54.8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481"/>
    <p:restoredTop sz="83333"/>
  </p:normalViewPr>
  <p:slideViewPr>
    <p:cSldViewPr snapToGrid="0" snapToObjects="1">
      <p:cViewPr varScale="1">
        <p:scale>
          <a:sx n="60" d="100"/>
          <a:sy n="60" d="100"/>
        </p:scale>
        <p:origin x="67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EB8F9789-DF3E-4208-8C5E-C5633BDA4A50}"/>
    <pc:docChg chg="modSld">
      <pc:chgData name="Chloe Purcell" userId="63a8ec87-d6be-4446-b9e6-222d5ad8c2bd" providerId="ADAL" clId="{EB8F9789-DF3E-4208-8C5E-C5633BDA4A50}" dt="2020-07-24T10:14:56.109" v="0" actId="20577"/>
      <pc:docMkLst>
        <pc:docMk/>
      </pc:docMkLst>
      <pc:sldChg chg="modNotesTx">
        <pc:chgData name="Chloe Purcell" userId="63a8ec87-d6be-4446-b9e6-222d5ad8c2bd" providerId="ADAL" clId="{EB8F9789-DF3E-4208-8C5E-C5633BDA4A50}" dt="2020-07-24T10:14:56.109" v="0" actId="20577"/>
        <pc:sldMkLst>
          <pc:docMk/>
          <pc:sldMk cId="227868390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7/24/2020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https://youtu.be/KGZVnCN5494</a:t>
            </a:r>
          </a:p>
          <a:p>
            <a:r>
              <a:rPr lang="en-GB"/>
              <a:t>Please </a:t>
            </a:r>
            <a:r>
              <a:rPr lang="en-GB" dirty="0"/>
              <a:t>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4281566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srgbClr val="000000"/>
                </a:solidFill>
                <a:latin typeface="Calibri" panose="020F0502020204030204" pitchFamily="34" charset="0"/>
                <a:ea typeface="Times New Roman" panose="02020603050405020304" pitchFamily="18" charset="0"/>
              </a:rPr>
              <a:t>This </a:t>
            </a:r>
            <a:r>
              <a:rPr lang="en-GB" dirty="0">
                <a:solidFill>
                  <a:srgbClr val="000000"/>
                </a:solidFill>
                <a:latin typeface="Calibri" panose="020F0502020204030204" pitchFamily="34" charset="0"/>
                <a:ea typeface="Times New Roman" panose="02020603050405020304" pitchFamily="18" charset="0"/>
              </a:rPr>
              <a:t>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sz="1200" b="0" i="0" u="none" strike="noStrike" kern="1200" dirty="0">
              <a:solidFill>
                <a:schemeClr val="tx1"/>
              </a:solidFill>
              <a:effectLst/>
              <a:latin typeface="+mn-lt"/>
              <a:ea typeface="+mn-ea"/>
              <a:cs typeface="+mn-cs"/>
            </a:endParaRPr>
          </a:p>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Useful key words</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101000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1 – card sort. We recommend cutting before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The correct list [Appendix 2] can then be given out as a handout to use with later tasks.</a:t>
            </a:r>
            <a:endParaRPr lang="en-GB" b="0" dirty="0">
              <a:effectLst/>
            </a:endParaRPr>
          </a:p>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190890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3047261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effectLst/>
              </a:rPr>
              <a:t>Remember – you could re-watch the video and pause when you spot a red flag as part of this activity. </a:t>
            </a: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3703884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effectLst/>
              </a:rPr>
              <a:t>Optional activity 5</a:t>
            </a: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1551807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explanation to launch into activity five.</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2443957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hyperlink" Target="https://www.safeproject.org.uk/youngPeople/about-SAFE.php" TargetMode="External"/><Relationship Id="rId7"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osarcc.org.uk/" TargetMode="External"/><Relationship Id="rId5" Type="http://schemas.openxmlformats.org/officeDocument/2006/relationships/hyperlink" Target="mailto:jo@samaritans.org" TargetMode="External"/><Relationship Id="rId4" Type="http://schemas.openxmlformats.org/officeDocument/2006/relationships/hyperlink" Target="https://www.childline.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hyperlink" Target="https://vimeo.com/397425468/67b3bff078"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4.tiff"/><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4.tiff"/><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KS4 Healthy Relationships:</a:t>
            </a:r>
            <a:br>
              <a:rPr lang="en-US" sz="5400" dirty="0">
                <a:solidFill>
                  <a:srgbClr val="FFFFFF"/>
                </a:solidFill>
              </a:rPr>
            </a:br>
            <a:r>
              <a:rPr lang="en-US" sz="5400" dirty="0">
                <a:solidFill>
                  <a:srgbClr val="FFFFFF"/>
                </a:solidFill>
              </a:rPr>
              <a:t>Hope and Donte - Lesson One</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14" name="Picture 13" descr="A picture containing bedroom, room, table, bed&#10;&#10;Description automatically generated">
            <a:extLst>
              <a:ext uri="{FF2B5EF4-FFF2-40B4-BE49-F238E27FC236}">
                <a16:creationId xmlns:a16="http://schemas.microsoft.com/office/drawing/2014/main" id="{9362B015-63E5-8D45-8A57-2197FDEACCA8}"/>
              </a:ext>
            </a:extLst>
          </p:cNvPr>
          <p:cNvPicPr>
            <a:picLocks noChangeAspect="1"/>
          </p:cNvPicPr>
          <p:nvPr/>
        </p:nvPicPr>
        <p:blipFill>
          <a:blip r:embed="rId5"/>
          <a:stretch>
            <a:fillRect/>
          </a:stretch>
        </p:blipFill>
        <p:spPr>
          <a:xfrm>
            <a:off x="6459679" y="362662"/>
            <a:ext cx="5401730" cy="31325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room, computer&#10;&#10;Description automatically generated">
            <a:extLst>
              <a:ext uri="{FF2B5EF4-FFF2-40B4-BE49-F238E27FC236}">
                <a16:creationId xmlns:a16="http://schemas.microsoft.com/office/drawing/2014/main" id="{CD001232-CA15-5D43-852A-0323498B05E1}"/>
              </a:ext>
            </a:extLst>
          </p:cNvPr>
          <p:cNvPicPr>
            <a:picLocks noChangeAspect="1"/>
          </p:cNvPicPr>
          <p:nvPr/>
        </p:nvPicPr>
        <p:blipFill rotWithShape="1">
          <a:blip r:embed="rId3">
            <a:alphaModFix/>
          </a:blip>
          <a:srcRect l="7342" r="3491"/>
          <a:stretch/>
        </p:blipFill>
        <p:spPr>
          <a:xfrm>
            <a:off x="6083786" y="-168316"/>
            <a:ext cx="6261330" cy="3932313"/>
          </a:xfrm>
          <a:prstGeom prst="rect">
            <a:avLst/>
          </a:prstGeom>
          <a:effectLst>
            <a:softEdge rad="533400"/>
          </a:effectLst>
        </p:spPr>
      </p:pic>
      <p:pic>
        <p:nvPicPr>
          <p:cNvPr id="6" name="Picture 5" descr="A group of people posing for the camera&#10;&#10;Description automatically generated">
            <a:extLst>
              <a:ext uri="{FF2B5EF4-FFF2-40B4-BE49-F238E27FC236}">
                <a16:creationId xmlns:a16="http://schemas.microsoft.com/office/drawing/2014/main" id="{3B32CC64-AA00-4B45-A247-F5A1221E309E}"/>
              </a:ext>
            </a:extLst>
          </p:cNvPr>
          <p:cNvPicPr>
            <a:picLocks noChangeAspect="1"/>
          </p:cNvPicPr>
          <p:nvPr/>
        </p:nvPicPr>
        <p:blipFill rotWithShape="1">
          <a:blip r:embed="rId4"/>
          <a:srcRect l="7027" r="9391"/>
          <a:stretch/>
        </p:blipFill>
        <p:spPr>
          <a:xfrm>
            <a:off x="6089904" y="2487166"/>
            <a:ext cx="6263640" cy="4215384"/>
          </a:xfrm>
          <a:prstGeom prst="rect">
            <a:avLst/>
          </a:prstGeom>
          <a:effectLst>
            <a:softEdge rad="533400"/>
          </a:effectLst>
        </p:spPr>
      </p:pic>
      <p:pic>
        <p:nvPicPr>
          <p:cNvPr id="47" name="Picture 46">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a:extLst>
              <a:ext uri="{FF2B5EF4-FFF2-40B4-BE49-F238E27FC236}">
                <a16:creationId xmlns:a16="http://schemas.microsoft.com/office/drawing/2014/main" id="{94DFF9B2-328F-0E47-BDC2-7C77226D5B02}"/>
              </a:ext>
            </a:extLst>
          </p:cNvPr>
          <p:cNvSpPr/>
          <p:nvPr/>
        </p:nvSpPr>
        <p:spPr>
          <a:xfrm>
            <a:off x="288886" y="221672"/>
            <a:ext cx="5641784" cy="1136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18A7E0"/>
                </a:solidFill>
              </a:rPr>
              <a:t>Activity Five</a:t>
            </a:r>
          </a:p>
        </p:txBody>
      </p:sp>
      <p:pic>
        <p:nvPicPr>
          <p:cNvPr id="22" name="Picture 21" descr="A picture containing clock&#10;&#10;Description automatically generated">
            <a:extLst>
              <a:ext uri="{FF2B5EF4-FFF2-40B4-BE49-F238E27FC236}">
                <a16:creationId xmlns:a16="http://schemas.microsoft.com/office/drawing/2014/main" id="{6CB99506-7471-184A-A9E0-8CCE37682BD9}"/>
              </a:ext>
            </a:extLst>
          </p:cNvPr>
          <p:cNvPicPr>
            <a:picLocks noChangeAspect="1"/>
          </p:cNvPicPr>
          <p:nvPr/>
        </p:nvPicPr>
        <p:blipFill>
          <a:blip r:embed="rId6"/>
          <a:stretch>
            <a:fillRect/>
          </a:stretch>
        </p:blipFill>
        <p:spPr>
          <a:xfrm>
            <a:off x="9594673" y="6207529"/>
            <a:ext cx="2597326" cy="650461"/>
          </a:xfrm>
          <a:prstGeom prst="rect">
            <a:avLst/>
          </a:prstGeom>
          <a:solidFill>
            <a:schemeClr val="bg1">
              <a:alpha val="53000"/>
            </a:schemeClr>
          </a:solidFill>
        </p:spPr>
      </p:pic>
      <p:sp>
        <p:nvSpPr>
          <p:cNvPr id="20" name="Content Placeholder 2">
            <a:extLst>
              <a:ext uri="{FF2B5EF4-FFF2-40B4-BE49-F238E27FC236}">
                <a16:creationId xmlns:a16="http://schemas.microsoft.com/office/drawing/2014/main" id="{47CC0306-9ECD-DB40-BB82-796BD3EB9187}"/>
              </a:ext>
            </a:extLst>
          </p:cNvPr>
          <p:cNvSpPr>
            <a:spLocks noGrp="1"/>
          </p:cNvSpPr>
          <p:nvPr>
            <p:ph idx="1"/>
          </p:nvPr>
        </p:nvSpPr>
        <p:spPr>
          <a:xfrm>
            <a:off x="136525" y="1357313"/>
            <a:ext cx="6486525" cy="2406650"/>
          </a:xfrm>
        </p:spPr>
        <p:txBody>
          <a:bodyPr vert="horz" lIns="91440" tIns="45720" rIns="91440" bIns="45720" rtlCol="0" anchor="ctr">
            <a:noAutofit/>
          </a:bodyPr>
          <a:lstStyle/>
          <a:p>
            <a:pPr marL="0" indent="0">
              <a:buNone/>
            </a:pPr>
            <a:endParaRPr lang="en-GB" dirty="0">
              <a:solidFill>
                <a:srgbClr val="000000"/>
              </a:solidFill>
            </a:endParaRPr>
          </a:p>
          <a:p>
            <a:r>
              <a:rPr lang="en-GB" dirty="0"/>
              <a:t>Select one red flag or unhealthy aspect from the card sort, link it to the relevant type of abuse described in the key terms. </a:t>
            </a:r>
          </a:p>
          <a:p>
            <a:r>
              <a:rPr lang="en-GB" dirty="0"/>
              <a:t>Try and describe what the healthy, opposite of this behaviour could look like.</a:t>
            </a:r>
            <a:endParaRPr lang="en-GB" dirty="0">
              <a:solidFill>
                <a:srgbClr val="000000"/>
              </a:solidFill>
            </a:endParaRPr>
          </a:p>
          <a:p>
            <a:endParaRPr lang="en-US" dirty="0">
              <a:solidFill>
                <a:srgbClr val="000000"/>
              </a:solidFill>
            </a:endParaRPr>
          </a:p>
        </p:txBody>
      </p:sp>
      <p:sp>
        <p:nvSpPr>
          <p:cNvPr id="9" name="Rectangle 8">
            <a:extLst>
              <a:ext uri="{FF2B5EF4-FFF2-40B4-BE49-F238E27FC236}">
                <a16:creationId xmlns:a16="http://schemas.microsoft.com/office/drawing/2014/main" id="{502629FC-B3E4-FD4E-BF8E-07ED31B8041E}"/>
              </a:ext>
            </a:extLst>
          </p:cNvPr>
          <p:cNvSpPr/>
          <p:nvPr/>
        </p:nvSpPr>
        <p:spPr>
          <a:xfrm>
            <a:off x="288886" y="3932313"/>
            <a:ext cx="6096000" cy="3211135"/>
          </a:xfrm>
          <a:prstGeom prst="rect">
            <a:avLst/>
          </a:prstGeom>
        </p:spPr>
        <p:txBody>
          <a:bodyPr>
            <a:spAutoFit/>
          </a:bodyPr>
          <a:lstStyle/>
          <a:p>
            <a:pPr>
              <a:spcAft>
                <a:spcPts val="800"/>
              </a:spcAft>
            </a:pPr>
            <a:r>
              <a:rPr lang="en-GB" sz="2000" b="1" dirty="0">
                <a:solidFill>
                  <a:srgbClr val="18A7E0"/>
                </a:solidFill>
                <a:latin typeface="Calibri" panose="020F0502020204030204" pitchFamily="34" charset="0"/>
              </a:rPr>
              <a:t>Model Answer: </a:t>
            </a:r>
            <a:r>
              <a:rPr lang="en-GB" sz="2000" i="1" dirty="0">
                <a:solidFill>
                  <a:srgbClr val="000000"/>
                </a:solidFill>
                <a:latin typeface="Calibri" panose="020F0502020204030204" pitchFamily="34" charset="0"/>
              </a:rPr>
              <a:t>Donte persuades Hope to leave her best friend’s birthday party early, she says “I </a:t>
            </a:r>
            <a:r>
              <a:rPr lang="en-GB" sz="2000" i="1" dirty="0" err="1">
                <a:solidFill>
                  <a:srgbClr val="000000"/>
                </a:solidFill>
                <a:latin typeface="Calibri" panose="020F0502020204030204" pitchFamily="34" charset="0"/>
              </a:rPr>
              <a:t>kinda</a:t>
            </a:r>
            <a:r>
              <a:rPr lang="en-GB" sz="2000" i="1" dirty="0">
                <a:solidFill>
                  <a:srgbClr val="000000"/>
                </a:solidFill>
                <a:latin typeface="Calibri" panose="020F0502020204030204" pitchFamily="34" charset="0"/>
              </a:rPr>
              <a:t> felt bad, as it was my best friend’s birthday. But Donte said he was tired and wanted to get going.” This is emotional abuse because Donte is controlling Hope’s access to her friends. If their relationship was a healthy one Donte would be happy for Hope to spend time with her friends, even if he was not there.</a:t>
            </a:r>
            <a:endParaRPr lang="en-GB" sz="2000" dirty="0"/>
          </a:p>
          <a:p>
            <a:br>
              <a:rPr lang="en-GB" dirty="0"/>
            </a:br>
            <a:endParaRPr lang="en-US" dirty="0"/>
          </a:p>
        </p:txBody>
      </p:sp>
    </p:spTree>
    <p:extLst>
      <p:ext uri="{BB962C8B-B14F-4D97-AF65-F5344CB8AC3E}">
        <p14:creationId xmlns:p14="http://schemas.microsoft.com/office/powerpoint/2010/main" val="107878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71594" y="622381"/>
            <a:ext cx="3940332" cy="5613236"/>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393362" y="177799"/>
            <a:ext cx="7679035" cy="6680201"/>
          </a:xfrm>
        </p:spPr>
        <p:txBody>
          <a:bodyPr anchor="ctr">
            <a:noAutofit/>
          </a:bodyPr>
          <a:lstStyle/>
          <a:p>
            <a:pPr marL="0" indent="0">
              <a:buNone/>
            </a:pPr>
            <a:endParaRPr lang="en-GB" sz="2000" dirty="0"/>
          </a:p>
          <a:p>
            <a:pPr marL="0" indent="0">
              <a:buNone/>
            </a:pPr>
            <a:r>
              <a:rPr lang="en-GB" sz="2000" dirty="0"/>
              <a:t>Remember, If you or anyone you know are affected by the issues we discuss today, remember that there are many people in school who can support you.</a:t>
            </a:r>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hlinkClick r:id="rId3"/>
              </a:rPr>
              <a:t>https://www.safeproject.org.uk</a:t>
            </a:r>
            <a:endParaRPr lang="en-GB" sz="2000" dirty="0"/>
          </a:p>
          <a:p>
            <a:r>
              <a:rPr lang="en-GB" sz="2000" dirty="0"/>
              <a:t>Childline: </a:t>
            </a:r>
            <a:r>
              <a:rPr lang="en-GB" sz="2000" u="sng" dirty="0">
                <a:hlinkClick r:id="rId4"/>
              </a:rPr>
              <a:t>https://www.childline.org.uk/</a:t>
            </a:r>
            <a:r>
              <a:rPr lang="en-GB" sz="2000" dirty="0"/>
              <a:t> 0800 1111 </a:t>
            </a:r>
          </a:p>
          <a:p>
            <a:r>
              <a:rPr lang="en-GB" sz="2000" dirty="0"/>
              <a:t>Samaritans: call 116 123 or email  </a:t>
            </a:r>
            <a:r>
              <a:rPr lang="en-GB" sz="2000" u="sng" dirty="0">
                <a:hlinkClick r:id="rId5"/>
              </a:rPr>
              <a:t>jo@samaritans.org</a:t>
            </a:r>
            <a:r>
              <a:rPr lang="en-GB" sz="2000" dirty="0"/>
              <a:t> </a:t>
            </a:r>
          </a:p>
          <a:p>
            <a:r>
              <a:rPr lang="en-GB" sz="2000" dirty="0"/>
              <a:t>Oxfordshire Sexual Abuse and Rape Crisis Centre (OSARCC): </a:t>
            </a:r>
            <a:r>
              <a:rPr lang="en-GB" sz="2000" u="sng" dirty="0">
                <a:hlinkClick r:id="rId6"/>
              </a:rPr>
              <a:t>https://www.osarcc.org.uk/</a:t>
            </a:r>
            <a:r>
              <a:rPr lang="en-GB" sz="2000" dirty="0"/>
              <a:t> </a:t>
            </a:r>
          </a:p>
          <a:p>
            <a:r>
              <a:rPr lang="en-GB" sz="2000" dirty="0"/>
              <a:t>Oxfordshire Domestic Abuse Helpline: 0800 731 0055 (10am - 6pm, Monday to Friday and 10am - 4pm on Saturdays). For 24 hour advice, call the National Helpline: 0808 2000 247</a:t>
            </a:r>
            <a:br>
              <a:rPr lang="en-GB" sz="2000" dirty="0"/>
            </a:br>
            <a:endParaRPr lang="en-GB" sz="2000" dirty="0"/>
          </a:p>
          <a:p>
            <a:endParaRPr lang="en-GB" sz="2000" b="0" dirty="0">
              <a:effectLst/>
            </a:endParaRPr>
          </a:p>
          <a:p>
            <a:endParaRPr lang="en-GB" sz="2000" b="0" dirty="0">
              <a:effectLst/>
            </a:endParaRPr>
          </a:p>
        </p:txBody>
      </p:sp>
      <p:grpSp>
        <p:nvGrpSpPr>
          <p:cNvPr id="7" name="Group 6">
            <a:extLst>
              <a:ext uri="{FF2B5EF4-FFF2-40B4-BE49-F238E27FC236}">
                <a16:creationId xmlns:a16="http://schemas.microsoft.com/office/drawing/2014/main" id="{55E3E49F-FC31-2F41-B303-79920D0F6832}"/>
              </a:ext>
            </a:extLst>
          </p:cNvPr>
          <p:cNvGrpSpPr/>
          <p:nvPr/>
        </p:nvGrpSpPr>
        <p:grpSpPr>
          <a:xfrm>
            <a:off x="-10002" y="0"/>
            <a:ext cx="4069938" cy="6741109"/>
            <a:chOff x="-10002" y="0"/>
            <a:chExt cx="4069938" cy="6741109"/>
          </a:xfrm>
        </p:grpSpPr>
        <p:pic>
          <p:nvPicPr>
            <p:cNvPr id="8" name="Picture 7" descr="A picture containing clock&#10;&#10;Description automatically generated">
              <a:extLst>
                <a:ext uri="{FF2B5EF4-FFF2-40B4-BE49-F238E27FC236}">
                  <a16:creationId xmlns:a16="http://schemas.microsoft.com/office/drawing/2014/main" id="{5A8D3545-A953-3C43-AF17-FBEE54565CF7}"/>
                </a:ext>
              </a:extLst>
            </p:cNvPr>
            <p:cNvPicPr>
              <a:picLocks noChangeAspect="1"/>
            </p:cNvPicPr>
            <p:nvPr/>
          </p:nvPicPr>
          <p:blipFill rotWithShape="1">
            <a:blip r:embed="rId7"/>
            <a:srcRect l="2884"/>
            <a:stretch/>
          </p:blipFill>
          <p:spPr>
            <a:xfrm>
              <a:off x="-10000" y="0"/>
              <a:ext cx="4069936" cy="1076344"/>
            </a:xfrm>
            <a:prstGeom prst="rect">
              <a:avLst/>
            </a:prstGeom>
            <a:solidFill>
              <a:schemeClr val="bg1">
                <a:alpha val="83000"/>
              </a:schemeClr>
            </a:solidFill>
          </p:spPr>
        </p:pic>
        <p:sp>
          <p:nvSpPr>
            <p:cNvPr id="9" name="Rectangle 8">
              <a:extLst>
                <a:ext uri="{FF2B5EF4-FFF2-40B4-BE49-F238E27FC236}">
                  <a16:creationId xmlns:a16="http://schemas.microsoft.com/office/drawing/2014/main" id="{1FE27A37-BDF7-1A41-A188-1B51831C7481}"/>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109403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97708" y="640080"/>
            <a:ext cx="3862227" cy="4796893"/>
          </a:xfrm>
        </p:spPr>
        <p:txBody>
          <a:bodyPr anchor="ctr">
            <a:normAutofit/>
          </a:bodyPr>
          <a:lstStyle/>
          <a:p>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77057" y="1796084"/>
            <a:ext cx="6848715" cy="2484884"/>
          </a:xfrm>
        </p:spPr>
        <p:txBody>
          <a:bodyPr anchor="ctr">
            <a:normAutofit fontScale="92500"/>
          </a:bodyPr>
          <a:lstStyle/>
          <a:p>
            <a:pPr marL="0" indent="0" algn="ctr">
              <a:buNone/>
            </a:pPr>
            <a:r>
              <a:rPr lang="en-GB" sz="4000" dirty="0"/>
              <a:t>We are going to be focusing on how to recognise healthy and unhealthy relationships and how to support yourself and others</a:t>
            </a:r>
            <a:endParaRPr lang="en-GB" sz="40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77057" y="4993765"/>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6202" y="571047"/>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6202" y="1758462"/>
            <a:ext cx="6336011" cy="4712675"/>
          </a:xfrm>
        </p:spPr>
        <p:txBody>
          <a:bodyPr anchor="ctr">
            <a:normAutofit lnSpcReduction="10000"/>
          </a:bodyPr>
          <a:lstStyle/>
          <a:p>
            <a:pPr marL="0" indent="0">
              <a:buNone/>
            </a:pPr>
            <a:endParaRPr lang="en-GB" sz="2000" dirty="0">
              <a:solidFill>
                <a:srgbClr val="000000"/>
              </a:solidFill>
            </a:endParaRPr>
          </a:p>
          <a:p>
            <a:pPr marL="0" indent="0">
              <a:buNone/>
            </a:pPr>
            <a:r>
              <a:rPr lang="en-GB" sz="20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000" b="0" dirty="0">
              <a:solidFill>
                <a:srgbClr val="000000"/>
              </a:solidFill>
              <a:effectLst/>
            </a:endParaRPr>
          </a:p>
          <a:p>
            <a:pPr marL="0" indent="0">
              <a:buNone/>
            </a:pPr>
            <a:r>
              <a:rPr lang="en-GB" sz="2000" dirty="0">
                <a:solidFill>
                  <a:srgbClr val="000000"/>
                </a:solidFill>
              </a:rPr>
              <a:t>If you or anyone you know are affected by the issues we discuss today, remember that there are many people in school who can support you. </a:t>
            </a:r>
          </a:p>
          <a:p>
            <a:pPr marL="0" indent="0">
              <a:buNone/>
            </a:pPr>
            <a:endParaRPr lang="en-GB" sz="2000" dirty="0">
              <a:solidFill>
                <a:srgbClr val="000000"/>
              </a:solidFill>
            </a:endParaRPr>
          </a:p>
          <a:p>
            <a:pPr marL="0" indent="0">
              <a:buNone/>
            </a:pPr>
            <a:r>
              <a:rPr lang="en-GB" sz="2000" dirty="0">
                <a:solidFill>
                  <a:srgbClr val="FF0000"/>
                </a:solidFill>
              </a:rPr>
              <a:t>Insert details of school-specific support here.</a:t>
            </a:r>
          </a:p>
          <a:p>
            <a:pPr marL="0" indent="0">
              <a:buNone/>
            </a:pPr>
            <a:endParaRPr lang="en-GB" sz="2000" dirty="0">
              <a:solidFill>
                <a:srgbClr val="000000"/>
              </a:solidFill>
            </a:endParaRPr>
          </a:p>
          <a:p>
            <a:pPr marL="0" indent="0">
              <a:buNone/>
            </a:pPr>
            <a:r>
              <a:rPr lang="en-GB" sz="2000" dirty="0">
                <a:solidFill>
                  <a:srgbClr val="000000"/>
                </a:solidFill>
              </a:rPr>
              <a:t>At the end of the lesson we will provide you with places outside of school that you could go to for support.</a:t>
            </a:r>
            <a:endParaRPr lang="en-GB" sz="20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094105" y="802955"/>
            <a:ext cx="4977976" cy="1454051"/>
          </a:xfrm>
        </p:spPr>
        <p:txBody>
          <a:bodyPr>
            <a:normAutofit/>
          </a:bodyPr>
          <a:lstStyle/>
          <a:p>
            <a:r>
              <a:rPr lang="en-GB" b="1" dirty="0">
                <a:solidFill>
                  <a:srgbClr val="18A7E0"/>
                </a:solidFill>
                <a:latin typeface="+mn-lt"/>
              </a:rPr>
              <a:t>Key Words</a:t>
            </a:r>
            <a:endParaRPr lang="en-US" b="1" dirty="0">
              <a:solidFill>
                <a:srgbClr val="18A7E0"/>
              </a:solidFill>
              <a:latin typeface="+mn-lt"/>
            </a:endParaRPr>
          </a:p>
        </p:txBody>
      </p:sp>
      <p:sp>
        <p:nvSpPr>
          <p:cNvPr id="14"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Pencil">
            <a:extLst>
              <a:ext uri="{FF2B5EF4-FFF2-40B4-BE49-F238E27FC236}">
                <a16:creationId xmlns:a16="http://schemas.microsoft.com/office/drawing/2014/main" id="{C5EBAC64-B42A-4E1A-8DF9-89F86F605E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254" y="1629089"/>
            <a:ext cx="3620021" cy="3620021"/>
          </a:xfrm>
          <a:prstGeom prst="rect">
            <a:avLst/>
          </a:prstGeom>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090574" y="2085975"/>
            <a:ext cx="5167976" cy="2100264"/>
          </a:xfrm>
        </p:spPr>
        <p:txBody>
          <a:bodyPr anchor="ctr">
            <a:normAutofit/>
          </a:bodyPr>
          <a:lstStyle/>
          <a:p>
            <a:r>
              <a:rPr lang="en-GB" sz="2400" dirty="0">
                <a:solidFill>
                  <a:srgbClr val="000000"/>
                </a:solidFill>
              </a:rPr>
              <a:t>Let’s read through the key words and definitions together.</a:t>
            </a:r>
          </a:p>
          <a:p>
            <a:endParaRPr lang="en-GB" sz="2400" dirty="0">
              <a:solidFill>
                <a:srgbClr val="000000"/>
              </a:solidFill>
            </a:endParaRPr>
          </a:p>
          <a:p>
            <a:r>
              <a:rPr lang="en-GB" sz="2400" dirty="0">
                <a:solidFill>
                  <a:srgbClr val="000000"/>
                </a:solidFill>
              </a:rPr>
              <a:t>You need to </a:t>
            </a:r>
            <a:r>
              <a:rPr lang="en-GB" sz="2400" dirty="0">
                <a:solidFill>
                  <a:srgbClr val="000000"/>
                </a:solidFill>
                <a:highlight>
                  <a:srgbClr val="FFFF00"/>
                </a:highlight>
              </a:rPr>
              <a:t>highlight</a:t>
            </a:r>
            <a:r>
              <a:rPr lang="en-GB" sz="2400" dirty="0">
                <a:solidFill>
                  <a:srgbClr val="000000"/>
                </a:solidFill>
              </a:rPr>
              <a:t> the words that are new to you. </a:t>
            </a:r>
            <a:endParaRPr lang="en-US" sz="2400" dirty="0">
              <a:solidFill>
                <a:srgbClr val="000000"/>
              </a:solidFill>
            </a:endParaRPr>
          </a:p>
        </p:txBody>
      </p:sp>
      <p:pic>
        <p:nvPicPr>
          <p:cNvPr id="11" name="Picture 10" descr="A picture containing clock&#10;&#10;Description automatically generated">
            <a:extLst>
              <a:ext uri="{FF2B5EF4-FFF2-40B4-BE49-F238E27FC236}">
                <a16:creationId xmlns:a16="http://schemas.microsoft.com/office/drawing/2014/main" id="{08D0BC58-61BD-5A4D-A888-88449365BE24}"/>
              </a:ext>
            </a:extLst>
          </p:cNvPr>
          <p:cNvPicPr>
            <a:picLocks noChangeAspect="1"/>
          </p:cNvPicPr>
          <p:nvPr/>
        </p:nvPicPr>
        <p:blipFill>
          <a:blip r:embed="rId6"/>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1977102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740742" y="333226"/>
            <a:ext cx="4977976" cy="1454051"/>
          </a:xfrm>
        </p:spPr>
        <p:txBody>
          <a:bodyPr>
            <a:normAutofit/>
          </a:bodyPr>
          <a:lstStyle/>
          <a:p>
            <a:r>
              <a:rPr lang="en-GB" b="1" dirty="0">
                <a:solidFill>
                  <a:srgbClr val="18A7E0"/>
                </a:solidFill>
                <a:latin typeface="+mn-lt"/>
              </a:rPr>
              <a:t>Activity One</a:t>
            </a:r>
            <a:endParaRPr lang="en-US" b="1" dirty="0">
              <a:solidFill>
                <a:srgbClr val="18A7E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645742" y="1678847"/>
            <a:ext cx="5167976" cy="3095625"/>
          </a:xfrm>
        </p:spPr>
        <p:txBody>
          <a:bodyPr anchor="ctr">
            <a:noAutofit/>
          </a:bodyPr>
          <a:lstStyle/>
          <a:p>
            <a:r>
              <a:rPr lang="en-GB" dirty="0">
                <a:solidFill>
                  <a:srgbClr val="000000"/>
                </a:solidFill>
              </a:rPr>
              <a:t>Sort the relationship cards into healthy and unhealthy features. </a:t>
            </a:r>
          </a:p>
          <a:p>
            <a:endParaRPr lang="en-GB" dirty="0">
              <a:solidFill>
                <a:srgbClr val="000000"/>
              </a:solidFill>
            </a:endParaRPr>
          </a:p>
          <a:p>
            <a:r>
              <a:rPr lang="en-GB" dirty="0">
                <a:solidFill>
                  <a:srgbClr val="000000"/>
                </a:solidFill>
              </a:rPr>
              <a:t>Can you add at least two features of your own - one healthy feature and one unhealthy?</a:t>
            </a:r>
          </a:p>
        </p:txBody>
      </p:sp>
      <p:graphicFrame>
        <p:nvGraphicFramePr>
          <p:cNvPr id="4" name="Table 3">
            <a:extLst>
              <a:ext uri="{FF2B5EF4-FFF2-40B4-BE49-F238E27FC236}">
                <a16:creationId xmlns:a16="http://schemas.microsoft.com/office/drawing/2014/main" id="{A4154558-D44E-8146-9BC9-7E2FAEA97CD2}"/>
              </a:ext>
            </a:extLst>
          </p:cNvPr>
          <p:cNvGraphicFramePr>
            <a:graphicFrameLocks noGrp="1"/>
          </p:cNvGraphicFramePr>
          <p:nvPr>
            <p:extLst>
              <p:ext uri="{D42A27DB-BD31-4B8C-83A1-F6EECF244321}">
                <p14:modId xmlns:p14="http://schemas.microsoft.com/office/powerpoint/2010/main" val="3980234409"/>
              </p:ext>
            </p:extLst>
          </p:nvPr>
        </p:nvGraphicFramePr>
        <p:xfrm>
          <a:off x="320306" y="189898"/>
          <a:ext cx="6230436" cy="6487160"/>
        </p:xfrm>
        <a:graphic>
          <a:graphicData uri="http://schemas.openxmlformats.org/drawingml/2006/table">
            <a:tbl>
              <a:tblPr/>
              <a:tblGrid>
                <a:gridCol w="1557609">
                  <a:extLst>
                    <a:ext uri="{9D8B030D-6E8A-4147-A177-3AD203B41FA5}">
                      <a16:colId xmlns:a16="http://schemas.microsoft.com/office/drawing/2014/main" val="2975018281"/>
                    </a:ext>
                  </a:extLst>
                </a:gridCol>
                <a:gridCol w="1557609">
                  <a:extLst>
                    <a:ext uri="{9D8B030D-6E8A-4147-A177-3AD203B41FA5}">
                      <a16:colId xmlns:a16="http://schemas.microsoft.com/office/drawing/2014/main" val="993397477"/>
                    </a:ext>
                  </a:extLst>
                </a:gridCol>
                <a:gridCol w="1557609">
                  <a:extLst>
                    <a:ext uri="{9D8B030D-6E8A-4147-A177-3AD203B41FA5}">
                      <a16:colId xmlns:a16="http://schemas.microsoft.com/office/drawing/2014/main" val="2022490480"/>
                    </a:ext>
                  </a:extLst>
                </a:gridCol>
                <a:gridCol w="1557609">
                  <a:extLst>
                    <a:ext uri="{9D8B030D-6E8A-4147-A177-3AD203B41FA5}">
                      <a16:colId xmlns:a16="http://schemas.microsoft.com/office/drawing/2014/main" val="522177054"/>
                    </a:ext>
                  </a:extLst>
                </a:gridCol>
              </a:tblGrid>
              <a:tr h="839552">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Always there for you when you need them</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Lies to you or is dishonest with you</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Distrustful</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Makes choices for you</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2914681"/>
                  </a:ext>
                </a:extLst>
              </a:tr>
              <a:tr h="1554909">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Cheats on you</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Happy to do some activities together and some with other people instead</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Able to comfort one another without the need for repayment</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Partner’s emotions blow hot and cold, you never know how they will respond to you</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3572798"/>
                  </a:ext>
                </a:extLst>
              </a:tr>
              <a:tr h="1316457">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Good communication between partners</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Makes you feel bad about spending time with friends/family</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Allowed to have differing opinions</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Checks that you are safe</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18686"/>
                  </a:ext>
                </a:extLst>
              </a:tr>
              <a:tr h="1316457">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Tries to change you</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Insists that you spend all your time with them</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Regularly checks where you are and who you are with</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Happy when you spend time on your own with your family and friends</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0054501"/>
                  </a:ext>
                </a:extLst>
              </a:tr>
              <a:tr h="1316457">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Trusting</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Compliments you</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a:solidFill>
                            <a:srgbClr val="18A7E0"/>
                          </a:solidFill>
                          <a:effectLst/>
                          <a:latin typeface="Calibri" panose="020F0502020204030204" pitchFamily="34" charset="0"/>
                          <a:ea typeface="Times New Roman" panose="02020603050405020304" pitchFamily="18" charset="0"/>
                        </a:rPr>
                        <a:t>Comments by one partner leaves the other feeling down or unhappy</a:t>
                      </a:r>
                      <a:endParaRPr lang="en-GB" sz="120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200"/>
                        </a:spcBef>
                        <a:spcAft>
                          <a:spcPts val="0"/>
                        </a:spcAft>
                      </a:pPr>
                      <a:r>
                        <a:rPr lang="en-GB" sz="1600" dirty="0">
                          <a:solidFill>
                            <a:srgbClr val="18A7E0"/>
                          </a:solidFill>
                          <a:effectLst/>
                          <a:latin typeface="Calibri" panose="020F0502020204030204" pitchFamily="34" charset="0"/>
                          <a:ea typeface="Times New Roman" panose="02020603050405020304" pitchFamily="18" charset="0"/>
                        </a:rPr>
                        <a:t>Encourages you to try new things</a:t>
                      </a:r>
                      <a:endParaRPr lang="en-GB" sz="1200" dirty="0">
                        <a:solidFill>
                          <a:srgbClr val="18A7E0"/>
                        </a:solidFill>
                        <a:effectLst/>
                        <a:latin typeface="Times New Roman" panose="02020603050405020304" pitchFamily="18" charset="0"/>
                        <a:ea typeface="Times New Roman" panose="02020603050405020304" pitchFamily="18" charset="0"/>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08481"/>
                  </a:ext>
                </a:extLst>
              </a:tr>
            </a:tbl>
          </a:graphicData>
        </a:graphic>
      </p:graphicFrame>
      <p:pic>
        <p:nvPicPr>
          <p:cNvPr id="11" name="Picture 10" descr="A picture containing clock&#10;&#10;Description automatically generated">
            <a:extLst>
              <a:ext uri="{FF2B5EF4-FFF2-40B4-BE49-F238E27FC236}">
                <a16:creationId xmlns:a16="http://schemas.microsoft.com/office/drawing/2014/main" id="{64E70133-C3BE-B645-925F-C625D92E1A83}"/>
              </a:ext>
            </a:extLst>
          </p:cNvPr>
          <p:cNvPicPr>
            <a:picLocks noChangeAspect="1"/>
          </p:cNvPicPr>
          <p:nvPr/>
        </p:nvPicPr>
        <p:blipFill>
          <a:blip r:embed="rId3"/>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2288960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271264" y="910059"/>
            <a:ext cx="5120613" cy="787615"/>
          </a:xfrm>
        </p:spPr>
        <p:txBody>
          <a:bodyPr vert="horz" lIns="91440" tIns="45720" rIns="91440" bIns="45720" rtlCol="0" anchor="t">
            <a:normAutofit/>
          </a:bodyPr>
          <a:lstStyle/>
          <a:p>
            <a:r>
              <a:rPr lang="en-US" b="1" dirty="0">
                <a:solidFill>
                  <a:srgbClr val="18A7E0"/>
                </a:solidFill>
                <a:latin typeface="+mn-lt"/>
              </a:rPr>
              <a:t>Activity Two</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271264" y="1792271"/>
            <a:ext cx="5478085" cy="3879757"/>
          </a:xfrm>
        </p:spPr>
        <p:txBody>
          <a:bodyPr vert="horz" lIns="91440" tIns="45720" rIns="91440" bIns="45720" rtlCol="0" anchor="b">
            <a:noAutofit/>
          </a:bodyPr>
          <a:lstStyle/>
          <a:p>
            <a:pPr marL="0" indent="0">
              <a:buNone/>
            </a:pPr>
            <a:r>
              <a:rPr lang="en-US" dirty="0">
                <a:solidFill>
                  <a:srgbClr val="000000"/>
                </a:solidFill>
              </a:rPr>
              <a:t>We are now going to watch the video about Hope and Donte </a:t>
            </a:r>
          </a:p>
          <a:p>
            <a:pPr marL="0" indent="0">
              <a:buNone/>
            </a:pPr>
            <a:endParaRPr lang="en-US" sz="1600" dirty="0">
              <a:solidFill>
                <a:srgbClr val="000000"/>
              </a:solidFill>
            </a:endParaRPr>
          </a:p>
          <a:p>
            <a:pPr marL="0" indent="0">
              <a:buNone/>
            </a:pPr>
            <a:r>
              <a:rPr lang="en-GB" dirty="0">
                <a:hlinkClick r:id="rId4"/>
              </a:rPr>
              <a:t>https://vimeo.com/397425468/67b3bff078</a:t>
            </a:r>
            <a:endParaRPr lang="en-US" dirty="0"/>
          </a:p>
          <a:p>
            <a:pPr marL="0" indent="0">
              <a:buNone/>
            </a:pPr>
            <a:r>
              <a:rPr lang="en-US" dirty="0">
                <a:solidFill>
                  <a:srgbClr val="000000"/>
                </a:solidFill>
              </a:rPr>
              <a:t> </a:t>
            </a:r>
            <a:endParaRPr lang="en-US" sz="1600" dirty="0">
              <a:solidFill>
                <a:srgbClr val="000000"/>
              </a:solidFill>
            </a:endParaRPr>
          </a:p>
          <a:p>
            <a:pPr marL="0" indent="0">
              <a:buNone/>
            </a:pPr>
            <a:r>
              <a:rPr lang="en-GB" dirty="0"/>
              <a:t>We will watch this video once, all the way through without pausing it! </a:t>
            </a:r>
          </a:p>
        </p:txBody>
      </p:sp>
      <p:sp>
        <p:nvSpPr>
          <p:cNvPr id="2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A picture containing room&#10;&#10;Description automatically generated">
            <a:extLst>
              <a:ext uri="{FF2B5EF4-FFF2-40B4-BE49-F238E27FC236}">
                <a16:creationId xmlns:a16="http://schemas.microsoft.com/office/drawing/2014/main" id="{158B3A16-BC62-2B45-BDEB-EDAB096F0F8A}"/>
              </a:ext>
            </a:extLst>
          </p:cNvPr>
          <p:cNvPicPr>
            <a:picLocks noChangeAspect="1"/>
          </p:cNvPicPr>
          <p:nvPr/>
        </p:nvPicPr>
        <p:blipFill rotWithShape="1">
          <a:blip r:embed="rId5">
            <a:alphaModFix/>
          </a:blip>
          <a:srcRect l="25817" r="18567"/>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6"/>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2548137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descr="A group of people in a room&#10;&#10;Description automatically generated">
            <a:extLst>
              <a:ext uri="{FF2B5EF4-FFF2-40B4-BE49-F238E27FC236}">
                <a16:creationId xmlns:a16="http://schemas.microsoft.com/office/drawing/2014/main" id="{A3687C9B-9DF9-5B4E-917F-CFA5D3CB6575}"/>
              </a:ext>
            </a:extLst>
          </p:cNvPr>
          <p:cNvPicPr>
            <a:picLocks noChangeAspect="1"/>
          </p:cNvPicPr>
          <p:nvPr/>
        </p:nvPicPr>
        <p:blipFill rotWithShape="1">
          <a:blip r:embed="rId3">
            <a:alphaModFix/>
          </a:blip>
          <a:srcRect l="23781" r="21471" b="5"/>
          <a:stretch/>
        </p:blipFill>
        <p:spPr>
          <a:xfrm>
            <a:off x="5491133" y="286529"/>
            <a:ext cx="2275744" cy="2275744"/>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8" name="Picture 7" descr="A drawing of a person&#10;&#10;Description automatically generated">
            <a:extLst>
              <a:ext uri="{FF2B5EF4-FFF2-40B4-BE49-F238E27FC236}">
                <a16:creationId xmlns:a16="http://schemas.microsoft.com/office/drawing/2014/main" id="{D363193D-6DAF-A047-AAD4-565389CD79F8}"/>
              </a:ext>
            </a:extLst>
          </p:cNvPr>
          <p:cNvPicPr>
            <a:picLocks noChangeAspect="1"/>
          </p:cNvPicPr>
          <p:nvPr/>
        </p:nvPicPr>
        <p:blipFill rotWithShape="1">
          <a:blip r:embed="rId4">
            <a:alphaModFix/>
          </a:blip>
          <a:srcRect l="23083" r="22166" b="-2"/>
          <a:stretch/>
        </p:blipFill>
        <p:spPr>
          <a:xfrm>
            <a:off x="5734231" y="2527224"/>
            <a:ext cx="3316388" cy="331638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5" descr="A picture containing photo, covered, room, street&#10;&#10;Description automatically generated">
            <a:extLst>
              <a:ext uri="{FF2B5EF4-FFF2-40B4-BE49-F238E27FC236}">
                <a16:creationId xmlns:a16="http://schemas.microsoft.com/office/drawing/2014/main" id="{A60C6DA8-D674-A142-A129-51E036258C1C}"/>
              </a:ext>
            </a:extLst>
          </p:cNvPr>
          <p:cNvPicPr>
            <a:picLocks noChangeAspect="1"/>
          </p:cNvPicPr>
          <p:nvPr/>
        </p:nvPicPr>
        <p:blipFill rotWithShape="1">
          <a:blip r:embed="rId5">
            <a:alphaModFix/>
          </a:blip>
          <a:srcRect l="4796" r="30764" b="3"/>
          <a:stretch/>
        </p:blipFill>
        <p:spPr>
          <a:xfrm>
            <a:off x="7786846" y="1"/>
            <a:ext cx="4405154" cy="3776782"/>
          </a:xfrm>
          <a:custGeom>
            <a:avLst/>
            <a:gdLst/>
            <a:ahLst/>
            <a:cxnLst/>
            <a:rect l="l" t="t" r="r" b="b"/>
            <a:pathLst>
              <a:path w="4405154" h="3776782">
                <a:moveTo>
                  <a:pt x="279221" y="0"/>
                </a:moveTo>
                <a:lnTo>
                  <a:pt x="4405154" y="0"/>
                </a:lnTo>
                <a:lnTo>
                  <a:pt x="4405154" y="3055054"/>
                </a:lnTo>
                <a:lnTo>
                  <a:pt x="4266200" y="3181344"/>
                </a:lnTo>
                <a:cubicBezTo>
                  <a:pt x="3815461" y="3553326"/>
                  <a:pt x="3237603" y="3776782"/>
                  <a:pt x="2607554" y="3776782"/>
                </a:cubicBezTo>
                <a:cubicBezTo>
                  <a:pt x="1167442" y="3776782"/>
                  <a:pt x="0" y="2609341"/>
                  <a:pt x="0" y="1169228"/>
                </a:cubicBezTo>
                <a:cubicBezTo>
                  <a:pt x="0" y="809200"/>
                  <a:pt x="72965" y="466214"/>
                  <a:pt x="204915" y="154250"/>
                </a:cubicBezTo>
                <a:close/>
              </a:path>
            </a:pathLst>
          </a:custGeom>
          <a:effectLst>
            <a:softEdge rad="0"/>
          </a:effectLst>
        </p:spPr>
      </p:pic>
      <p:pic>
        <p:nvPicPr>
          <p:cNvPr id="10" name="Picture 9" descr="A picture containing room&#10;&#10;Description automatically generated">
            <a:extLst>
              <a:ext uri="{FF2B5EF4-FFF2-40B4-BE49-F238E27FC236}">
                <a16:creationId xmlns:a16="http://schemas.microsoft.com/office/drawing/2014/main" id="{72E11271-E265-A943-A394-A2851438BAA0}"/>
              </a:ext>
            </a:extLst>
          </p:cNvPr>
          <p:cNvPicPr>
            <a:picLocks noChangeAspect="1"/>
          </p:cNvPicPr>
          <p:nvPr/>
        </p:nvPicPr>
        <p:blipFill rotWithShape="1">
          <a:blip r:embed="rId6">
            <a:alphaModFix/>
          </a:blip>
          <a:srcRect l="5683" r="29934"/>
          <a:stretch/>
        </p:blipFill>
        <p:spPr>
          <a:xfrm>
            <a:off x="8738478" y="3917271"/>
            <a:ext cx="3453522" cy="2950205"/>
          </a:xfrm>
          <a:custGeom>
            <a:avLst/>
            <a:gdLst/>
            <a:ahLst/>
            <a:cxnLst/>
            <a:rect l="l" t="t" r="r" b="b"/>
            <a:pathLst>
              <a:path w="3453522" h="2950205">
                <a:moveTo>
                  <a:pt x="1901420" y="0"/>
                </a:moveTo>
                <a:cubicBezTo>
                  <a:pt x="2492116" y="0"/>
                  <a:pt x="3019900" y="269355"/>
                  <a:pt x="3368648" y="691940"/>
                </a:cubicBezTo>
                <a:lnTo>
                  <a:pt x="3453522" y="805440"/>
                </a:lnTo>
                <a:lnTo>
                  <a:pt x="3453522" y="2950205"/>
                </a:lnTo>
                <a:lnTo>
                  <a:pt x="316036" y="2950205"/>
                </a:lnTo>
                <a:lnTo>
                  <a:pt x="229491" y="2807749"/>
                </a:lnTo>
                <a:cubicBezTo>
                  <a:pt x="83134" y="2538330"/>
                  <a:pt x="0" y="2229583"/>
                  <a:pt x="0" y="1901419"/>
                </a:cubicBezTo>
                <a:cubicBezTo>
                  <a:pt x="0" y="851294"/>
                  <a:pt x="851295" y="0"/>
                  <a:pt x="1901420" y="0"/>
                </a:cubicBezTo>
                <a:close/>
              </a:path>
            </a:pathLst>
          </a:custGeom>
          <a:effectLst>
            <a:softEdge rad="0"/>
          </a:effectLst>
        </p:spPr>
      </p:pic>
      <p:pic>
        <p:nvPicPr>
          <p:cNvPr id="17" name="Picture 16">
            <a:extLst>
              <a:ext uri="{FF2B5EF4-FFF2-40B4-BE49-F238E27FC236}">
                <a16:creationId xmlns:a16="http://schemas.microsoft.com/office/drawing/2014/main" id="{8557749F-B943-4D30-8F08-8AA92F25A8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457200" y="414054"/>
            <a:ext cx="3773237" cy="1010347"/>
          </a:xfrm>
        </p:spPr>
        <p:txBody>
          <a:bodyPr vert="horz" lIns="91440" tIns="45720" rIns="91440" bIns="45720" rtlCol="0">
            <a:normAutofit/>
          </a:bodyPr>
          <a:lstStyle/>
          <a:p>
            <a:r>
              <a:rPr lang="en-US" b="1" dirty="0">
                <a:solidFill>
                  <a:srgbClr val="18A7E0"/>
                </a:solidFill>
                <a:latin typeface="+mn-lt"/>
              </a:rPr>
              <a:t>Activity Three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61258" y="1730829"/>
            <a:ext cx="5453004" cy="4716465"/>
          </a:xfrm>
        </p:spPr>
        <p:txBody>
          <a:bodyPr vert="horz" lIns="91440" tIns="45720" rIns="91440" bIns="45720" rtlCol="0" anchor="ctr">
            <a:normAutofit/>
          </a:bodyPr>
          <a:lstStyle/>
          <a:p>
            <a:r>
              <a:rPr lang="en-GB" sz="2400" dirty="0">
                <a:solidFill>
                  <a:srgbClr val="000000"/>
                </a:solidFill>
              </a:rPr>
              <a:t>Let’s remind ourselves of the definition of a </a:t>
            </a:r>
            <a:r>
              <a:rPr lang="en-GB" sz="2400" b="1" dirty="0">
                <a:solidFill>
                  <a:srgbClr val="18A7E0"/>
                </a:solidFill>
              </a:rPr>
              <a:t>red flag </a:t>
            </a:r>
            <a:r>
              <a:rPr lang="en-GB" sz="2400" dirty="0">
                <a:solidFill>
                  <a:srgbClr val="000000"/>
                </a:solidFill>
              </a:rPr>
              <a:t>from the key word list. </a:t>
            </a:r>
            <a:endParaRPr lang="en-GB" sz="2400" b="0" dirty="0">
              <a:solidFill>
                <a:srgbClr val="000000"/>
              </a:solidFill>
              <a:effectLst/>
            </a:endParaRPr>
          </a:p>
          <a:p>
            <a:r>
              <a:rPr lang="en-GB" sz="2400" dirty="0">
                <a:solidFill>
                  <a:srgbClr val="000000"/>
                </a:solidFill>
              </a:rPr>
              <a:t>From the outside looking in, what are the red flags in Hope and Donte’s relationship?</a:t>
            </a:r>
          </a:p>
          <a:p>
            <a:pPr marL="0" indent="0">
              <a:buNone/>
            </a:pPr>
            <a:endParaRPr lang="en-GB" sz="2400" dirty="0">
              <a:solidFill>
                <a:srgbClr val="000000"/>
              </a:solidFill>
            </a:endParaRPr>
          </a:p>
          <a:p>
            <a:pPr marL="0" indent="0">
              <a:buNone/>
            </a:pPr>
            <a:r>
              <a:rPr lang="en-GB" sz="2400" b="1" dirty="0">
                <a:solidFill>
                  <a:srgbClr val="18A7E0"/>
                </a:solidFill>
              </a:rPr>
              <a:t>Possible answers:</a:t>
            </a:r>
            <a:endParaRPr lang="en-GB" sz="2400" b="1" dirty="0">
              <a:solidFill>
                <a:srgbClr val="18A7E0"/>
              </a:solidFill>
              <a:effectLst/>
            </a:endParaRPr>
          </a:p>
          <a:p>
            <a:pPr fontAlgn="base"/>
            <a:r>
              <a:rPr lang="en-GB" sz="2400" dirty="0">
                <a:solidFill>
                  <a:srgbClr val="000000"/>
                </a:solidFill>
              </a:rPr>
              <a:t>“Relationships keep you really busy, that’s all”</a:t>
            </a:r>
          </a:p>
          <a:p>
            <a:pPr fontAlgn="base"/>
            <a:r>
              <a:rPr lang="en-GB" sz="2400" dirty="0">
                <a:solidFill>
                  <a:srgbClr val="000000"/>
                </a:solidFill>
              </a:rPr>
              <a:t>“He started messaging me all the time. Always to check where I was, and who I was with.”</a:t>
            </a:r>
          </a:p>
          <a:p>
            <a:pPr fontAlgn="base"/>
            <a:endParaRPr lang="en-GB" sz="1900" dirty="0">
              <a:solidFill>
                <a:srgbClr val="000000"/>
              </a:solidFill>
            </a:endParaRPr>
          </a:p>
        </p:txBody>
      </p:sp>
      <p:pic>
        <p:nvPicPr>
          <p:cNvPr id="18" name="Picture 17">
            <a:extLst>
              <a:ext uri="{FF2B5EF4-FFF2-40B4-BE49-F238E27FC236}">
                <a16:creationId xmlns:a16="http://schemas.microsoft.com/office/drawing/2014/main" id="{B6A4AD6A-F4E2-D24F-BF2A-DA38DBBBCC51}"/>
              </a:ext>
            </a:extLst>
          </p:cNvPr>
          <p:cNvPicPr>
            <a:picLocks noChangeAspect="1"/>
          </p:cNvPicPr>
          <p:nvPr/>
        </p:nvPicPr>
        <p:blipFill rotWithShape="1">
          <a:blip r:embed="rId8"/>
          <a:srcRect l="30563" r="30464"/>
          <a:stretch/>
        </p:blipFill>
        <p:spPr>
          <a:xfrm rot="1135634">
            <a:off x="3258983" y="3149134"/>
            <a:ext cx="931859" cy="1255295"/>
          </a:xfrm>
          <a:prstGeom prst="rect">
            <a:avLst/>
          </a:prstGeom>
        </p:spPr>
      </p:pic>
      <p:pic>
        <p:nvPicPr>
          <p:cNvPr id="20" name="Picture 19" descr="A picture containing clock&#10;&#10;Description automatically generated">
            <a:extLst>
              <a:ext uri="{FF2B5EF4-FFF2-40B4-BE49-F238E27FC236}">
                <a16:creationId xmlns:a16="http://schemas.microsoft.com/office/drawing/2014/main" id="{5848B613-9D56-BD4A-B078-FF1FF611B3DA}"/>
              </a:ext>
            </a:extLst>
          </p:cNvPr>
          <p:cNvPicPr>
            <a:picLocks noChangeAspect="1"/>
          </p:cNvPicPr>
          <p:nvPr/>
        </p:nvPicPr>
        <p:blipFill>
          <a:blip r:embed="rId9"/>
          <a:stretch>
            <a:fillRect/>
          </a:stretch>
        </p:blipFill>
        <p:spPr>
          <a:xfrm>
            <a:off x="0" y="6162981"/>
            <a:ext cx="2597326" cy="650461"/>
          </a:xfrm>
          <a:prstGeom prst="rect">
            <a:avLst/>
          </a:prstGeom>
          <a:solidFill>
            <a:schemeClr val="bg1">
              <a:alpha val="53000"/>
            </a:schemeClr>
          </a:solidFill>
        </p:spPr>
      </p:pic>
    </p:spTree>
    <p:extLst>
      <p:ext uri="{BB962C8B-B14F-4D97-AF65-F5344CB8AC3E}">
        <p14:creationId xmlns:p14="http://schemas.microsoft.com/office/powerpoint/2010/main" val="3012142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lose up of a logo&#10;&#10;Description automatically generated">
            <a:extLst>
              <a:ext uri="{FF2B5EF4-FFF2-40B4-BE49-F238E27FC236}">
                <a16:creationId xmlns:a16="http://schemas.microsoft.com/office/drawing/2014/main" id="{4F61786C-92DD-9D41-8A77-79DCC693EEAD}"/>
              </a:ext>
            </a:extLst>
          </p:cNvPr>
          <p:cNvPicPr>
            <a:picLocks noChangeAspect="1"/>
          </p:cNvPicPr>
          <p:nvPr/>
        </p:nvPicPr>
        <p:blipFill rotWithShape="1">
          <a:blip r:embed="rId3"/>
          <a:srcRect t="9070" r="-2" b="9081"/>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9" name="Picture 8" descr="A picture containing bedroom, room, table, bed&#10;&#10;Description automatically generated">
            <a:extLst>
              <a:ext uri="{FF2B5EF4-FFF2-40B4-BE49-F238E27FC236}">
                <a16:creationId xmlns:a16="http://schemas.microsoft.com/office/drawing/2014/main" id="{23246206-20B5-CD48-8B93-42BB5E806025}"/>
              </a:ext>
            </a:extLst>
          </p:cNvPr>
          <p:cNvPicPr>
            <a:picLocks noChangeAspect="1"/>
          </p:cNvPicPr>
          <p:nvPr/>
        </p:nvPicPr>
        <p:blipFill rotWithShape="1">
          <a:blip r:embed="rId4"/>
          <a:srcRect t="16190" r="-2" b="4430"/>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40" name="Freeform: Shape 39">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2" name="Freeform: Shape 41">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4" name="Rectangle 43">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46" name="Rectangle 45">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388820" y="2309919"/>
            <a:ext cx="4892040" cy="3867043"/>
          </a:xfrm>
          <a:solidFill>
            <a:schemeClr val="bg1">
              <a:alpha val="0"/>
            </a:schemeClr>
          </a:solidFill>
        </p:spPr>
        <p:txBody>
          <a:bodyPr vert="horz" lIns="91440" tIns="45720" rIns="91440" bIns="45720" rtlCol="0">
            <a:normAutofit fontScale="85000" lnSpcReduction="10000"/>
          </a:bodyPr>
          <a:lstStyle/>
          <a:p>
            <a:r>
              <a:rPr lang="en-GB" sz="2400" dirty="0"/>
              <a:t>Choose at least </a:t>
            </a:r>
            <a:r>
              <a:rPr lang="en-GB" sz="2400" b="1" dirty="0">
                <a:solidFill>
                  <a:srgbClr val="18A7E0"/>
                </a:solidFill>
              </a:rPr>
              <a:t>two red flags </a:t>
            </a:r>
            <a:r>
              <a:rPr lang="en-GB" sz="2400" dirty="0"/>
              <a:t>and explain why it is a sign of an unhealthy relationship. </a:t>
            </a:r>
          </a:p>
          <a:p>
            <a:endParaRPr lang="en-GB" sz="2400" dirty="0"/>
          </a:p>
          <a:p>
            <a:r>
              <a:rPr lang="en-GB" sz="2400" dirty="0"/>
              <a:t>Use the model, key word list and the sort cards to help you.</a:t>
            </a:r>
          </a:p>
          <a:p>
            <a:pPr marL="0" indent="0">
              <a:buNone/>
            </a:pPr>
            <a:endParaRPr lang="en-GB" sz="2400" b="0" dirty="0">
              <a:effectLst/>
            </a:endParaRPr>
          </a:p>
          <a:p>
            <a:r>
              <a:rPr lang="en-GB" sz="2400" b="1" dirty="0">
                <a:solidFill>
                  <a:srgbClr val="18A7E0"/>
                </a:solidFill>
              </a:rPr>
              <a:t>Model Answer: </a:t>
            </a:r>
            <a:r>
              <a:rPr lang="en-GB" sz="2400" i="1" dirty="0"/>
              <a:t>Hope says that since she met Donte she “didn’t have time for music anymore”. This could be a </a:t>
            </a:r>
            <a:r>
              <a:rPr lang="en-GB" sz="2400" i="1" dirty="0">
                <a:highlight>
                  <a:srgbClr val="FFFF00"/>
                </a:highlight>
              </a:rPr>
              <a:t>red flag</a:t>
            </a:r>
            <a:r>
              <a:rPr lang="en-GB" sz="2400" i="1" dirty="0"/>
              <a:t> that this is an </a:t>
            </a:r>
            <a:r>
              <a:rPr lang="en-GB" sz="2400" i="1" dirty="0">
                <a:highlight>
                  <a:srgbClr val="FFFF00"/>
                </a:highlight>
              </a:rPr>
              <a:t>unhealthy relationship </a:t>
            </a:r>
            <a:r>
              <a:rPr lang="en-GB" sz="2400" i="1" dirty="0"/>
              <a:t>because Donte is taking up all her time and is isolating her from groups that she is a member of.</a:t>
            </a:r>
            <a:endParaRPr lang="en-GB" sz="2400" b="0" dirty="0">
              <a:effectLst/>
            </a:endParaRPr>
          </a:p>
          <a:p>
            <a:pPr marL="0" indent="0">
              <a:buNone/>
            </a:pPr>
            <a:endParaRPr lang="en-GB" sz="2400" dirty="0"/>
          </a:p>
          <a:p>
            <a:pPr fontAlgn="base"/>
            <a:endParaRPr lang="en-GB" sz="1600" dirty="0"/>
          </a:p>
        </p:txBody>
      </p:sp>
      <p:sp>
        <p:nvSpPr>
          <p:cNvPr id="28" name="Rectangle 27">
            <a:extLst>
              <a:ext uri="{FF2B5EF4-FFF2-40B4-BE49-F238E27FC236}">
                <a16:creationId xmlns:a16="http://schemas.microsoft.com/office/drawing/2014/main" id="{86626A68-850C-644A-9F15-F186F2810666}"/>
              </a:ext>
            </a:extLst>
          </p:cNvPr>
          <p:cNvSpPr/>
          <p:nvPr/>
        </p:nvSpPr>
        <p:spPr>
          <a:xfrm>
            <a:off x="-33150" y="0"/>
            <a:ext cx="4605149" cy="1806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18A7E0"/>
                </a:solidFill>
              </a:rPr>
              <a:t>Activity Four</a:t>
            </a:r>
          </a:p>
        </p:txBody>
      </p:sp>
      <p:pic>
        <p:nvPicPr>
          <p:cNvPr id="30" name="Picture 29">
            <a:extLst>
              <a:ext uri="{FF2B5EF4-FFF2-40B4-BE49-F238E27FC236}">
                <a16:creationId xmlns:a16="http://schemas.microsoft.com/office/drawing/2014/main" id="{E4B76AF1-D548-0243-A256-2D33AAA1883F}"/>
              </a:ext>
            </a:extLst>
          </p:cNvPr>
          <p:cNvPicPr>
            <a:picLocks noChangeAspect="1"/>
          </p:cNvPicPr>
          <p:nvPr/>
        </p:nvPicPr>
        <p:blipFill rotWithShape="1">
          <a:blip r:embed="rId5"/>
          <a:srcRect l="30563" r="30464"/>
          <a:stretch/>
        </p:blipFill>
        <p:spPr>
          <a:xfrm rot="1135634">
            <a:off x="4003060" y="2677834"/>
            <a:ext cx="608047" cy="819092"/>
          </a:xfrm>
          <a:prstGeom prst="rect">
            <a:avLst/>
          </a:prstGeom>
        </p:spPr>
      </p:pic>
      <p:pic>
        <p:nvPicPr>
          <p:cNvPr id="32" name="Picture 31">
            <a:extLst>
              <a:ext uri="{FF2B5EF4-FFF2-40B4-BE49-F238E27FC236}">
                <a16:creationId xmlns:a16="http://schemas.microsoft.com/office/drawing/2014/main" id="{E4052514-9F2A-1845-BDC2-085D8B8A7757}"/>
              </a:ext>
            </a:extLst>
          </p:cNvPr>
          <p:cNvPicPr>
            <a:picLocks noChangeAspect="1"/>
          </p:cNvPicPr>
          <p:nvPr/>
        </p:nvPicPr>
        <p:blipFill rotWithShape="1">
          <a:blip r:embed="rId5"/>
          <a:srcRect l="30563" r="30464"/>
          <a:stretch/>
        </p:blipFill>
        <p:spPr>
          <a:xfrm rot="1135634">
            <a:off x="4790361" y="2721365"/>
            <a:ext cx="608047" cy="819092"/>
          </a:xfrm>
          <a:prstGeom prst="rect">
            <a:avLst/>
          </a:prstGeom>
        </p:spPr>
      </p:pic>
      <p:pic>
        <p:nvPicPr>
          <p:cNvPr id="34" name="Picture 33" descr="A picture containing clock&#10;&#10;Description automatically generated">
            <a:extLst>
              <a:ext uri="{FF2B5EF4-FFF2-40B4-BE49-F238E27FC236}">
                <a16:creationId xmlns:a16="http://schemas.microsoft.com/office/drawing/2014/main" id="{7C5A9B46-8E56-D649-914D-BAF185B3BCC3}"/>
              </a:ext>
            </a:extLst>
          </p:cNvPr>
          <p:cNvPicPr>
            <a:picLocks noChangeAspect="1"/>
          </p:cNvPicPr>
          <p:nvPr/>
        </p:nvPicPr>
        <p:blipFill>
          <a:blip r:embed="rId6"/>
          <a:stretch>
            <a:fillRect/>
          </a:stretch>
        </p:blipFill>
        <p:spPr>
          <a:xfrm>
            <a:off x="9594673" y="6207529"/>
            <a:ext cx="2597326" cy="650471"/>
          </a:xfrm>
          <a:prstGeom prst="rect">
            <a:avLst/>
          </a:prstGeom>
          <a:solidFill>
            <a:schemeClr val="bg1">
              <a:alpha val="53000"/>
            </a:schemeClr>
          </a:solidFill>
        </p:spPr>
      </p:pic>
    </p:spTree>
    <p:extLst>
      <p:ext uri="{BB962C8B-B14F-4D97-AF65-F5344CB8AC3E}">
        <p14:creationId xmlns:p14="http://schemas.microsoft.com/office/powerpoint/2010/main" val="2821302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 name="Content Placeholder 9" descr="A person holding a sign&#10;&#10;Description automatically generated">
            <a:extLst>
              <a:ext uri="{FF2B5EF4-FFF2-40B4-BE49-F238E27FC236}">
                <a16:creationId xmlns:a16="http://schemas.microsoft.com/office/drawing/2014/main" id="{31DC846D-6E66-9C45-8347-3979685795BA}"/>
              </a:ext>
            </a:extLst>
          </p:cNvPr>
          <p:cNvPicPr>
            <a:picLocks noGrp="1" noChangeAspect="1"/>
          </p:cNvPicPr>
          <p:nvPr>
            <p:ph idx="1"/>
          </p:nvPr>
        </p:nvPicPr>
        <p:blipFill rotWithShape="1">
          <a:blip r:embed="rId3"/>
          <a:srcRect b="19"/>
          <a:stretch/>
        </p:blipFill>
        <p:spPr>
          <a:xfrm>
            <a:off x="20" y="1282"/>
            <a:ext cx="12191980" cy="6856718"/>
          </a:xfrm>
          <a:prstGeom prst="rect">
            <a:avLst/>
          </a:prstGeom>
        </p:spPr>
      </p:pic>
      <p:pic>
        <p:nvPicPr>
          <p:cNvPr id="19" name="Picture 18" descr="A picture containing clock&#10;&#10;Description automatically generated">
            <a:extLst>
              <a:ext uri="{FF2B5EF4-FFF2-40B4-BE49-F238E27FC236}">
                <a16:creationId xmlns:a16="http://schemas.microsoft.com/office/drawing/2014/main" id="{FD907BF6-3B21-B84E-A2BF-78A2E134E21B}"/>
              </a:ext>
            </a:extLst>
          </p:cNvPr>
          <p:cNvPicPr>
            <a:picLocks noChangeAspect="1"/>
          </p:cNvPicPr>
          <p:nvPr/>
        </p:nvPicPr>
        <p:blipFill>
          <a:blip r:embed="rId4"/>
          <a:stretch>
            <a:fillRect/>
          </a:stretch>
        </p:blipFill>
        <p:spPr>
          <a:xfrm>
            <a:off x="8743594" y="5994399"/>
            <a:ext cx="3448406" cy="863601"/>
          </a:xfrm>
          <a:prstGeom prst="rect">
            <a:avLst/>
          </a:prstGeom>
          <a:solidFill>
            <a:schemeClr val="bg1">
              <a:alpha val="53000"/>
            </a:schemeClr>
          </a:solidFill>
        </p:spPr>
      </p:pic>
      <p:sp>
        <p:nvSpPr>
          <p:cNvPr id="7" name="Content Placeholder 2">
            <a:extLst>
              <a:ext uri="{FF2B5EF4-FFF2-40B4-BE49-F238E27FC236}">
                <a16:creationId xmlns:a16="http://schemas.microsoft.com/office/drawing/2014/main" id="{0044C6A3-2868-3D4C-B49D-8255813F4D29}"/>
              </a:ext>
            </a:extLst>
          </p:cNvPr>
          <p:cNvSpPr txBox="1">
            <a:spLocks/>
          </p:cNvSpPr>
          <p:nvPr/>
        </p:nvSpPr>
        <p:spPr>
          <a:xfrm>
            <a:off x="1129208" y="4019947"/>
            <a:ext cx="6486702" cy="2406252"/>
          </a:xfrm>
          <a:prstGeom prst="rect">
            <a:avLst/>
          </a:prstGeom>
          <a:solidFill>
            <a:schemeClr val="bg1">
              <a:alpha val="8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Donte’s behaviour towards Hope is emotionally abusive and controlling, which is unhealthy and is also illegal.</a:t>
            </a:r>
          </a:p>
          <a:p>
            <a:r>
              <a:rPr lang="en-GB" dirty="0">
                <a:solidFill>
                  <a:srgbClr val="000000"/>
                </a:solidFill>
              </a:rPr>
              <a:t>How might/could Donte have behaved if his relationship with Hope was a positive one?</a:t>
            </a:r>
            <a:endParaRPr lang="en-US" dirty="0">
              <a:solidFill>
                <a:srgbClr val="000000"/>
              </a:solidFill>
            </a:endParaRPr>
          </a:p>
        </p:txBody>
      </p:sp>
    </p:spTree>
    <p:extLst>
      <p:ext uri="{BB962C8B-B14F-4D97-AF65-F5344CB8AC3E}">
        <p14:creationId xmlns:p14="http://schemas.microsoft.com/office/powerpoint/2010/main" val="1818419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09636C-DE56-4455-82A8-53EB1A9C0BC0}"/>
</file>

<file path=customXml/itemProps2.xml><?xml version="1.0" encoding="utf-8"?>
<ds:datastoreItem xmlns:ds="http://schemas.openxmlformats.org/officeDocument/2006/customXml" ds:itemID="{4C24C8F1-8197-4F1B-A0F5-27C2BE6C43C4}">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2e4494b3-bcec-4197-829d-ab897af2db08"/>
    <ds:schemaRef ds:uri="http://purl.org/dc/elements/1.1/"/>
    <ds:schemaRef ds:uri="http://schemas.microsoft.com/office/2006/metadata/properties"/>
    <ds:schemaRef ds:uri="554728cf-8791-4a22-a7fc-5752b25d01d9"/>
    <ds:schemaRef ds:uri="http://www.w3.org/XML/1998/namespace"/>
  </ds:schemaRefs>
</ds:datastoreItem>
</file>

<file path=customXml/itemProps3.xml><?xml version="1.0" encoding="utf-8"?>
<ds:datastoreItem xmlns:ds="http://schemas.openxmlformats.org/officeDocument/2006/customXml" ds:itemID="{AA1CBD4D-E823-4AE1-8359-5298F117AA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TotalTime>
  <Words>896</Words>
  <Application>Microsoft Office PowerPoint</Application>
  <PresentationFormat>Widescreen</PresentationFormat>
  <Paragraphs>106</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KS4 Healthy Relationships: Hope and Donte - Lesson One</vt:lpstr>
      <vt:lpstr>Learning Aims</vt:lpstr>
      <vt:lpstr>Supporting You</vt:lpstr>
      <vt:lpstr>Key Words</vt:lpstr>
      <vt:lpstr>Activity One</vt:lpstr>
      <vt:lpstr>Activity Two</vt:lpstr>
      <vt:lpstr>Activity Three</vt:lpstr>
      <vt:lpstr>PowerPoint Presentation</vt:lpstr>
      <vt:lpstr>PowerPoint Presentation</vt:lpstr>
      <vt:lpstr>PowerPoint Presentation</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KS4 Healthy Relationships: Hope and Donte</dc:title>
  <dc:creator>Elaine Halls</dc:creator>
  <cp:lastModifiedBy>chloe purcell</cp:lastModifiedBy>
  <cp:revision>12</cp:revision>
  <dcterms:created xsi:type="dcterms:W3CDTF">2020-07-01T21:36:42Z</dcterms:created>
  <dcterms:modified xsi:type="dcterms:W3CDTF">2020-07-24T10:15:03Z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